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</p:sldMasterIdLst>
  <p:notesMasterIdLst>
    <p:notesMasterId r:id="rId4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12192000" cy="6858000"/>
  <p:notesSz cx="7102475" cy="102330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9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6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E404859-3973-4142-ABF4-24D28506A808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52788" y="1157288"/>
            <a:ext cx="11811001" cy="6643687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87520" y="1040040"/>
            <a:ext cx="1914840" cy="8554320"/>
          </a:xfrm>
          <a:prstGeom prst="rect">
            <a:avLst/>
          </a:prstGeom>
        </p:spPr>
        <p:txBody>
          <a:bodyPr lIns="96120" tIns="48240" rIns="96120" bIns="48240">
            <a:normAutofit/>
          </a:bodyPr>
          <a:lstStyle/>
          <a:p>
            <a:r>
              <a:t>Helstu niðurstöður - Fimm hæstu og lægstu einkunnir Ímynd stofnunar Vinnutímastytting Ánægja og stolt Stjórnun Launakjör Starfsandi Vinnuskilyrði Mestu breytingar Aðrar spurningar utan þátta Starfsþróun og símenntun Helstu niðurstöður - Þættir Mestu frávik Sjálfstæði í starfi Framkvæmd Helstu niðurstöður - Samanburður þátta við allar stofnanir og stofnanir í sama flokki Jafnrétti Sveigjanleiki vinnu Streitueinkenni</a:t>
            </a:r>
          </a:p>
        </p:txBody>
      </p:sp>
      <p:sp>
        <p:nvSpPr>
          <p:cNvPr id="172" name="TextShape 3"/>
          <p:cNvSpPr txBox="1"/>
          <p:nvPr/>
        </p:nvSpPr>
        <p:spPr>
          <a:xfrm>
            <a:off x="4026600" y="9665640"/>
            <a:ext cx="3075480" cy="567360"/>
          </a:xfrm>
          <a:prstGeom prst="rect">
            <a:avLst/>
          </a:prstGeom>
          <a:noFill/>
          <a:ln w="9360">
            <a:noFill/>
          </a:ln>
        </p:spPr>
        <p:txBody>
          <a:bodyPr lIns="96120" tIns="48240" rIns="9612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167EA3C9-C414-4650-8483-88FB7346CDA7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37120" y="455400"/>
            <a:ext cx="11246400" cy="2709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allup-logo-neg-orange.png">
            <a:extLst>
              <a:ext uri="{FF2B5EF4-FFF2-40B4-BE49-F238E27FC236}">
                <a16:creationId xmlns:a16="http://schemas.microsoft.com/office/drawing/2014/main" id="{663E9B4F-14D1-4019-BB70-163E88B67605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9663840" y="376560"/>
            <a:ext cx="1940760" cy="36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47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allup-logo-neg-orange.png">
            <a:extLst>
              <a:ext uri="{FF2B5EF4-FFF2-40B4-BE49-F238E27FC236}">
                <a16:creationId xmlns:a16="http://schemas.microsoft.com/office/drawing/2014/main" id="{FB8C08A3-7AF4-46EA-8016-5BC16F8CD95C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9663840" y="376560"/>
            <a:ext cx="1940760" cy="36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94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1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2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1783240" y="6502680"/>
            <a:ext cx="304560" cy="238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4280" tIns="44280" rIns="44280" bIns="44280">
            <a:spAutoFit/>
          </a:bodyPr>
          <a:lstStyle/>
          <a:p>
            <a:pPr algn="ctr">
              <a:lnSpc>
                <a:spcPct val="100000"/>
              </a:lnSpc>
            </a:pPr>
            <a:fld id="{39888BE0-C8E0-49D3-893B-7DE66C4D3243}" type="slidenum">
              <a:rPr lang="da-DK" sz="989" b="0" strike="noStrike" spc="-1">
                <a:solidFill>
                  <a:srgbClr val="010307"/>
                </a:solidFill>
                <a:latin typeface="Calibri"/>
              </a:rPr>
              <a:t>‹#›</a:t>
            </a:fld>
            <a:endParaRPr lang="en-US" sz="989" b="0" strike="noStrike" spc="-1" dirty="0">
              <a:latin typeface="Arial"/>
            </a:endParaRPr>
          </a:p>
        </p:txBody>
      </p:sp>
      <p:pic>
        <p:nvPicPr>
          <p:cNvPr id="44" name="Picture 4"/>
          <p:cNvPicPr>
            <a:picLocks noChangeAspect="1"/>
          </p:cNvPicPr>
          <p:nvPr/>
        </p:nvPicPr>
        <p:blipFill>
          <a:blip r:embed="rId20"/>
          <a:stretch/>
        </p:blipFill>
        <p:spPr>
          <a:xfrm>
            <a:off x="11723522" y="125519"/>
            <a:ext cx="342000" cy="276577"/>
          </a:xfrm>
          <a:prstGeom prst="rect">
            <a:avLst/>
          </a:prstGeom>
          <a:ln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r>
              <a:rPr lang="en-US" sz="259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6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6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6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46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18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7.xml"/><Relationship Id="rId17" Type="http://schemas.openxmlformats.org/officeDocument/2006/relationships/slide" Target="slide27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5" Type="http://schemas.openxmlformats.org/officeDocument/2006/relationships/slide" Target="slide23.xml"/><Relationship Id="rId10" Type="http://schemas.openxmlformats.org/officeDocument/2006/relationships/slide" Target="slide13.xml"/><Relationship Id="rId19" Type="http://schemas.openxmlformats.org/officeDocument/2006/relationships/slide" Target="slide31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1382760" y="4776120"/>
            <a:ext cx="10362960" cy="152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defRPr sz="3400" b="1">
                <a:solidFill>
                  <a:srgbClr val="FFFFFF"/>
                </a:solidFill>
              </a:defRPr>
            </a:pPr>
            <a:r>
              <a:rPr dirty="0" err="1"/>
              <a:t>Fjármála</a:t>
            </a:r>
            <a:r>
              <a:rPr dirty="0"/>
              <a:t>- og </a:t>
            </a:r>
            <a:r>
              <a:rPr dirty="0" err="1"/>
              <a:t>efnahagsráðuneyti</a:t>
            </a:r>
            <a:endParaRPr lang="en-US" sz="3450" b="0" strike="noStrike" spc="-1" dirty="0">
              <a:latin typeface="Arial"/>
            </a:endParaRPr>
          </a:p>
          <a:p>
            <a:pPr>
              <a:lnSpc>
                <a:spcPct val="90000"/>
              </a:lnSpc>
              <a:defRPr sz="2000"/>
            </a:pPr>
            <a:r>
              <a:rPr dirty="0"/>
              <a:t> </a:t>
            </a:r>
            <a:endParaRPr lang="en-US" sz="3450" b="0" strike="noStrike" spc="-1" dirty="0">
              <a:latin typeface="Arial"/>
            </a:endParaRPr>
          </a:p>
          <a:p>
            <a:pPr>
              <a:lnSpc>
                <a:spcPct val="90000"/>
              </a:lnSpc>
              <a:defRPr sz="2000">
                <a:solidFill>
                  <a:srgbClr val="FFFFFF"/>
                </a:solidFill>
              </a:defRPr>
            </a:pPr>
            <a:r>
              <a:rPr dirty="0" err="1"/>
              <a:t>Stofnun</a:t>
            </a:r>
            <a:r>
              <a:rPr dirty="0"/>
              <a:t> ársins 2023 - </a:t>
            </a:r>
            <a:r>
              <a:rPr dirty="0" err="1"/>
              <a:t>Fjölbrautaskóli</a:t>
            </a:r>
            <a:r>
              <a:rPr dirty="0"/>
              <a:t> </a:t>
            </a:r>
            <a:r>
              <a:t>Snæfellinga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fnisyfir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00" y="720000"/>
            <a:ext cx="11472119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000" b="1"/>
            </a:pPr>
            <a:r>
              <a:t>Efnisyfirlit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440000"/>
            <a:ext cx="11472119" cy="541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u="none">
                <a:solidFill>
                  <a:srgbClr val="000000"/>
                </a:solidFill>
                <a:hlinkClick r:id="rId2" action="ppaction://hlinksldjump"/>
              </a:rPr>
              <a:t>Framkvæmd</a:t>
            </a:r>
          </a:p>
          <a:p>
            <a:r>
              <a:rPr sz="1200" u="none">
                <a:solidFill>
                  <a:srgbClr val="000000"/>
                </a:solidFill>
                <a:hlinkClick r:id="rId3" action="ppaction://hlinksldjump"/>
              </a:rPr>
              <a:t>Helstu niðurstöður - Samanburður þátta við allar stofnanir og stofnanir í sama flokki</a:t>
            </a:r>
          </a:p>
          <a:p>
            <a:r>
              <a:rPr sz="1200" u="none">
                <a:solidFill>
                  <a:srgbClr val="000000"/>
                </a:solidFill>
                <a:hlinkClick r:id="rId4" action="ppaction://hlinksldjump"/>
              </a:rPr>
              <a:t>Helstu niðurstöður - Þættir</a:t>
            </a:r>
          </a:p>
          <a:p>
            <a:r>
              <a:rPr sz="1200" u="none">
                <a:solidFill>
                  <a:srgbClr val="000000"/>
                </a:solidFill>
                <a:hlinkClick r:id="rId5" action="ppaction://hlinksldjump"/>
              </a:rPr>
              <a:t>Helstu niðurstöður - Fimm hæstu og lægstu einkunnir</a:t>
            </a:r>
          </a:p>
          <a:p>
            <a:r>
              <a:rPr sz="1200" u="none">
                <a:solidFill>
                  <a:srgbClr val="000000"/>
                </a:solidFill>
                <a:hlinkClick r:id="rId6" action="ppaction://hlinksldjump"/>
              </a:rPr>
              <a:t>Mestu breytingar</a:t>
            </a:r>
          </a:p>
          <a:p>
            <a:r>
              <a:rPr sz="1200" u="none">
                <a:solidFill>
                  <a:srgbClr val="000000"/>
                </a:solidFill>
                <a:hlinkClick r:id="rId7" action="ppaction://hlinksldjump"/>
              </a:rPr>
              <a:t>Mestu frávik</a:t>
            </a:r>
          </a:p>
          <a:p>
            <a:r>
              <a:rPr sz="1200" u="none">
                <a:solidFill>
                  <a:srgbClr val="000000"/>
                </a:solidFill>
                <a:hlinkClick r:id="rId8" action="ppaction://hlinksldjump"/>
              </a:rPr>
              <a:t>Stjórnun</a:t>
            </a:r>
          </a:p>
          <a:p>
            <a:r>
              <a:rPr sz="1200" u="none">
                <a:solidFill>
                  <a:srgbClr val="000000"/>
                </a:solidFill>
                <a:hlinkClick r:id="rId9" action="ppaction://hlinksldjump"/>
              </a:rPr>
              <a:t>Starfsandi</a:t>
            </a:r>
          </a:p>
          <a:p>
            <a:r>
              <a:rPr sz="1200" u="none">
                <a:solidFill>
                  <a:srgbClr val="000000"/>
                </a:solidFill>
                <a:hlinkClick r:id="rId10" action="ppaction://hlinksldjump"/>
              </a:rPr>
              <a:t>Launakjör</a:t>
            </a:r>
          </a:p>
          <a:p>
            <a:r>
              <a:rPr sz="1200" u="none">
                <a:solidFill>
                  <a:srgbClr val="000000"/>
                </a:solidFill>
                <a:hlinkClick r:id="rId11" action="ppaction://hlinksldjump"/>
              </a:rPr>
              <a:t>Vinnuskilyrði</a:t>
            </a:r>
          </a:p>
          <a:p>
            <a:r>
              <a:rPr sz="1200" u="none">
                <a:solidFill>
                  <a:srgbClr val="000000"/>
                </a:solidFill>
                <a:hlinkClick r:id="rId12" action="ppaction://hlinksldjump"/>
              </a:rPr>
              <a:t>Sveigjanleiki vinnu</a:t>
            </a:r>
          </a:p>
          <a:p>
            <a:r>
              <a:rPr sz="1200" u="none">
                <a:solidFill>
                  <a:srgbClr val="000000"/>
                </a:solidFill>
                <a:hlinkClick r:id="rId13" action="ppaction://hlinksldjump"/>
              </a:rPr>
              <a:t>Ímynd stofnunar</a:t>
            </a:r>
          </a:p>
          <a:p>
            <a:r>
              <a:rPr sz="1200" u="none">
                <a:solidFill>
                  <a:srgbClr val="000000"/>
                </a:solidFill>
                <a:hlinkClick r:id="rId14" action="ppaction://hlinksldjump"/>
              </a:rPr>
              <a:t>Sjálfstæði í starfi</a:t>
            </a:r>
          </a:p>
          <a:p>
            <a:r>
              <a:rPr sz="1200" u="none">
                <a:solidFill>
                  <a:srgbClr val="000000"/>
                </a:solidFill>
                <a:hlinkClick r:id="rId15" action="ppaction://hlinksldjump"/>
              </a:rPr>
              <a:t>Ánægja og stolt</a:t>
            </a:r>
          </a:p>
          <a:p>
            <a:r>
              <a:rPr sz="1200" u="none">
                <a:solidFill>
                  <a:srgbClr val="000000"/>
                </a:solidFill>
                <a:hlinkClick r:id="rId16" action="ppaction://hlinksldjump"/>
              </a:rPr>
              <a:t>Jafnrétti</a:t>
            </a:r>
          </a:p>
          <a:p>
            <a:r>
              <a:rPr sz="1200" u="none">
                <a:solidFill>
                  <a:srgbClr val="000000"/>
                </a:solidFill>
                <a:hlinkClick r:id="rId17" action="ppaction://hlinksldjump"/>
              </a:rPr>
              <a:t>Aðrar spurningar utan þátta</a:t>
            </a:r>
          </a:p>
          <a:p>
            <a:r>
              <a:rPr sz="1200" u="none">
                <a:solidFill>
                  <a:srgbClr val="000000"/>
                </a:solidFill>
                <a:hlinkClick r:id="rId18" action="ppaction://hlinksldjump"/>
              </a:rPr>
              <a:t>Streitueinkenni</a:t>
            </a:r>
          </a:p>
          <a:p>
            <a:r>
              <a:rPr sz="1200" u="none">
                <a:solidFill>
                  <a:srgbClr val="000000"/>
                </a:solidFill>
                <a:hlinkClick r:id="rId19" action="ppaction://hlinksldjump"/>
              </a:rPr>
              <a:t>Vinnutímastytting</a:t>
            </a:r>
          </a:p>
          <a:p>
            <a:r>
              <a:rPr sz="1200" u="none">
                <a:solidFill>
                  <a:srgbClr val="000000"/>
                </a:solidFill>
                <a:hlinkClick r:id="rId20" action="ppaction://hlinksldjump"/>
              </a:rPr>
              <a:t>Starfsþróun og símenntun</a:t>
            </a:r>
          </a:p>
          <a:p>
            <a:endParaRPr sz="1200" u="none">
              <a:solidFill>
                <a:srgbClr val="000000"/>
              </a:solidFill>
              <a:hlinkClick r:id="rId20" action="ppaction://hlinksldjump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106000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akk 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9000"/>
            <a:ext cx="12192119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/>
            </a:pPr>
            <a:r>
              <a:t>Takk fyrir!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0287000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DD3AF"/>
      </a:dk2>
      <a:lt2>
        <a:srgbClr val="990000"/>
      </a:lt2>
      <a:accent1>
        <a:srgbClr val="A1DEE9"/>
      </a:accent1>
      <a:accent2>
        <a:srgbClr val="C9C9C9"/>
      </a:accent2>
      <a:accent3>
        <a:srgbClr val="9D9D9D"/>
      </a:accent3>
      <a:accent4>
        <a:srgbClr val="6D6D6D"/>
      </a:accent4>
      <a:accent5>
        <a:srgbClr val="494949"/>
      </a:accent5>
      <a:accent6>
        <a:srgbClr val="AACEB9"/>
      </a:accent6>
      <a:hlink>
        <a:srgbClr val="000000"/>
      </a:hlink>
      <a:folHlink>
        <a:srgbClr val="6C6C6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DD3AF"/>
      </a:dk2>
      <a:lt2>
        <a:srgbClr val="990000"/>
      </a:lt2>
      <a:accent1>
        <a:srgbClr val="A1DEE9"/>
      </a:accent1>
      <a:accent2>
        <a:srgbClr val="C9C9C9"/>
      </a:accent2>
      <a:accent3>
        <a:srgbClr val="9D9D9D"/>
      </a:accent3>
      <a:accent4>
        <a:srgbClr val="6D6D6D"/>
      </a:accent4>
      <a:accent5>
        <a:srgbClr val="494949"/>
      </a:accent5>
      <a:accent6>
        <a:srgbClr val="AACEB9"/>
      </a:accent6>
      <a:hlink>
        <a:srgbClr val="000000"/>
      </a:hlink>
      <a:folHlink>
        <a:srgbClr val="6C6C6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DBCBF0414A444A0E51C0F0C3821D5" ma:contentTypeVersion="14" ma:contentTypeDescription="Create a new document." ma:contentTypeScope="" ma:versionID="72a53d28b1cfac4a6911eb0a2fdb4499">
  <xsd:schema xmlns:xsd="http://www.w3.org/2001/XMLSchema" xmlns:xs="http://www.w3.org/2001/XMLSchema" xmlns:p="http://schemas.microsoft.com/office/2006/metadata/properties" xmlns:ns2="7043e377-049b-4c02-8e47-f9e015e994c3" xmlns:ns3="4df62f51-8270-4366-a1ec-acf27fd42797" targetNamespace="http://schemas.microsoft.com/office/2006/metadata/properties" ma:root="true" ma:fieldsID="030cd91dc251d316f02a6d59fcabfdfa" ns2:_="" ns3:_="">
    <xsd:import namespace="7043e377-049b-4c02-8e47-f9e015e994c3"/>
    <xsd:import namespace="4df62f51-8270-4366-a1ec-acf27fd427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3e377-049b-4c02-8e47-f9e015e994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d8b3c0d-b0e4-414e-ba53-4b31ac2c518c}" ma:internalName="TaxCatchAll" ma:showField="CatchAllData" ma:web="7043e377-049b-4c02-8e47-f9e015e994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62f51-8270-4366-a1ec-acf27fd427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ea1d401-ac04-46f1-9878-c8838732b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f62f51-8270-4366-a1ec-acf27fd42797">
      <Terms xmlns="http://schemas.microsoft.com/office/infopath/2007/PartnerControls"/>
    </lcf76f155ced4ddcb4097134ff3c332f>
    <TaxCatchAll xmlns="7043e377-049b-4c02-8e47-f9e015e994c3" xsi:nil="true"/>
  </documentManagement>
</p:properties>
</file>

<file path=customXml/itemProps1.xml><?xml version="1.0" encoding="utf-8"?>
<ds:datastoreItem xmlns:ds="http://schemas.openxmlformats.org/officeDocument/2006/customXml" ds:itemID="{B09DB9A4-CE8E-48CC-84F6-149F47BD7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43e377-049b-4c02-8e47-f9e015e994c3"/>
    <ds:schemaRef ds:uri="4df62f51-8270-4366-a1ec-acf27fd427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AEC79C-AEFD-43EA-82BC-153C1704F1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6A637A-E82E-47A9-BE12-04B1789835D0}">
  <ds:schemaRefs>
    <ds:schemaRef ds:uri="http://schemas.microsoft.com/office/2006/metadata/properties"/>
    <ds:schemaRef ds:uri="http://purl.org/dc/terms/"/>
    <ds:schemaRef ds:uri="7043e377-049b-4c02-8e47-f9e015e994c3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df62f51-8270-4366-a1ec-acf27fd4279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7228</TotalTime>
  <Words>123</Words>
  <Application>Microsoft Office PowerPoint</Application>
  <PresentationFormat>Widescreen</PresentationFormat>
  <Paragraphs>26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Capacent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subject/>
  <dc:creator>Sigríður Herdís Bjarkadóttir</dc:creator>
  <dc:description/>
  <cp:lastModifiedBy>Hrafnhildur Hallvarðsdóttir - FSN</cp:lastModifiedBy>
  <cp:revision>618</cp:revision>
  <cp:lastPrinted>2011-08-18T13:14:14Z</cp:lastPrinted>
  <dcterms:created xsi:type="dcterms:W3CDTF">2024-02-12T02:54:58Z</dcterms:created>
  <dcterms:modified xsi:type="dcterms:W3CDTF">2024-04-16T11:10:45Z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ategories0">
    <vt:lpwstr>Slide Template English</vt:lpwstr>
  </property>
  <property fmtid="{D5CDD505-2E9C-101B-9397-08002B2CF9AE}" pid="4" name="Company">
    <vt:lpwstr>Capacent</vt:lpwstr>
  </property>
  <property fmtid="{D5CDD505-2E9C-101B-9397-08002B2CF9AE}" pid="5" name="ContentTypeId">
    <vt:lpwstr>0x0101001A7DBCBF0414A444A0E51C0F0C3821D5</vt:lpwstr>
  </property>
  <property fmtid="{D5CDD505-2E9C-101B-9397-08002B2CF9AE}" pid="6" name="HiddenSlides">
    <vt:i4>0</vt:i4>
  </property>
  <property fmtid="{D5CDD505-2E9C-101B-9397-08002B2CF9AE}" pid="7" name="HyperlinksChanged">
    <vt:bool>false</vt:bool>
  </property>
  <property fmtid="{D5CDD505-2E9C-101B-9397-08002B2CF9AE}" pid="8" name="Language">
    <vt:lpwstr>L</vt:lpwstr>
  </property>
  <property fmtid="{D5CDD505-2E9C-101B-9397-08002B2CF9AE}" pid="9" name="LinksUpToDate">
    <vt:bool>false</vt:bool>
  </property>
  <property fmtid="{D5CDD505-2E9C-101B-9397-08002B2CF9AE}" pid="10" name="MMClips">
    <vt:i4>0</vt:i4>
  </property>
  <property fmtid="{D5CDD505-2E9C-101B-9397-08002B2CF9AE}" pid="11" name="Notes">
    <vt:i4>3</vt:i4>
  </property>
  <property fmtid="{D5CDD505-2E9C-101B-9397-08002B2CF9AE}" pid="12" name="PresentationFormat">
    <vt:lpwstr>Widescreen</vt:lpwstr>
  </property>
  <property fmtid="{D5CDD505-2E9C-101B-9397-08002B2CF9AE}" pid="13" name="ReportOwner">
    <vt:lpwstr>Maria Bybjerg28</vt:lpwstr>
  </property>
  <property fmtid="{D5CDD505-2E9C-101B-9397-08002B2CF9AE}" pid="14" name="ScaleCrop">
    <vt:bool>false</vt:bool>
  </property>
  <property fmtid="{D5CDD505-2E9C-101B-9397-08002B2CF9AE}" pid="15" name="ShareDoc">
    <vt:bool>false</vt:bool>
  </property>
  <property fmtid="{D5CDD505-2E9C-101B-9397-08002B2CF9AE}" pid="16" name="Slides">
    <vt:i4>12</vt:i4>
  </property>
  <property fmtid="{D5CDD505-2E9C-101B-9397-08002B2CF9AE}" pid="17" name="MediaServiceImageTags">
    <vt:lpwstr/>
  </property>
</Properties>
</file>